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2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7"/>
  </p:normalViewPr>
  <p:slideViewPr>
    <p:cSldViewPr snapToGrid="0">
      <p:cViewPr varScale="1">
        <p:scale>
          <a:sx n="112" d="100"/>
          <a:sy n="112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7B89A-22CF-4720-922B-F6FC744B365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DF3669-9D0D-4CF0-8F09-807575A30BAE}">
      <dgm:prSet/>
      <dgm:spPr/>
      <dgm:t>
        <a:bodyPr/>
        <a:lstStyle/>
        <a:p>
          <a:r>
            <a:rPr lang="en-US"/>
            <a:t>Rockbuster Stealth LLC is a movie rental company. In the face of stiff competition, Rockbuster stealth is preparing to launch its online video rental service in order to stay competitive.</a:t>
          </a:r>
        </a:p>
      </dgm:t>
    </dgm:pt>
    <dgm:pt modelId="{BC28FAFF-D5F8-4FF0-BAC5-570003B91F77}" type="parTrans" cxnId="{47B518E5-AE01-415B-9DB9-59ECAEE62CDE}">
      <dgm:prSet/>
      <dgm:spPr/>
      <dgm:t>
        <a:bodyPr/>
        <a:lstStyle/>
        <a:p>
          <a:endParaRPr lang="en-US"/>
        </a:p>
      </dgm:t>
    </dgm:pt>
    <dgm:pt modelId="{A3C824FB-5801-4DD1-98A9-2EB36E141DA8}" type="sibTrans" cxnId="{47B518E5-AE01-415B-9DB9-59ECAEE62CDE}">
      <dgm:prSet/>
      <dgm:spPr/>
      <dgm:t>
        <a:bodyPr/>
        <a:lstStyle/>
        <a:p>
          <a:endParaRPr lang="en-US"/>
        </a:p>
      </dgm:t>
    </dgm:pt>
    <dgm:pt modelId="{CE637422-0F60-45A8-8D5E-85CA3A6C7B6A}">
      <dgm:prSet/>
      <dgm:spPr/>
      <dgm:t>
        <a:bodyPr/>
        <a:lstStyle/>
        <a:p>
          <a:r>
            <a:rPr lang="en-US"/>
            <a:t>We must develop a strong launch strategy to ensure the success of this platform.</a:t>
          </a:r>
        </a:p>
      </dgm:t>
    </dgm:pt>
    <dgm:pt modelId="{EAB17E28-E13D-4D37-A8C8-E3753C387F08}" type="parTrans" cxnId="{2A1AA32F-0FDF-4AA1-BD97-2EF3E61580A1}">
      <dgm:prSet/>
      <dgm:spPr/>
      <dgm:t>
        <a:bodyPr/>
        <a:lstStyle/>
        <a:p>
          <a:endParaRPr lang="en-US"/>
        </a:p>
      </dgm:t>
    </dgm:pt>
    <dgm:pt modelId="{5D6B2E81-7218-4F7B-8F1E-A30C5A970980}" type="sibTrans" cxnId="{2A1AA32F-0FDF-4AA1-BD97-2EF3E61580A1}">
      <dgm:prSet/>
      <dgm:spPr/>
      <dgm:t>
        <a:bodyPr/>
        <a:lstStyle/>
        <a:p>
          <a:endParaRPr lang="en-US"/>
        </a:p>
      </dgm:t>
    </dgm:pt>
    <dgm:pt modelId="{CEB84E3C-384C-2946-8590-9B0E753A3330}" type="pres">
      <dgm:prSet presAssocID="{F627B89A-22CF-4720-922B-F6FC744B36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4FA4E7-C5AB-0F4D-BA07-6D351ADBAA8F}" type="pres">
      <dgm:prSet presAssocID="{2EDF3669-9D0D-4CF0-8F09-807575A30BAE}" presName="hierRoot1" presStyleCnt="0"/>
      <dgm:spPr/>
    </dgm:pt>
    <dgm:pt modelId="{E3A5322A-43D0-624A-A8F9-D1A6F1B47474}" type="pres">
      <dgm:prSet presAssocID="{2EDF3669-9D0D-4CF0-8F09-807575A30BAE}" presName="composite" presStyleCnt="0"/>
      <dgm:spPr/>
    </dgm:pt>
    <dgm:pt modelId="{497ECACE-A16C-1D44-BD10-87D39153271B}" type="pres">
      <dgm:prSet presAssocID="{2EDF3669-9D0D-4CF0-8F09-807575A30BAE}" presName="background" presStyleLbl="node0" presStyleIdx="0" presStyleCnt="2"/>
      <dgm:spPr/>
    </dgm:pt>
    <dgm:pt modelId="{483475CD-4468-6749-B4BB-4642B57C8E2C}" type="pres">
      <dgm:prSet presAssocID="{2EDF3669-9D0D-4CF0-8F09-807575A30BAE}" presName="text" presStyleLbl="fgAcc0" presStyleIdx="0" presStyleCnt="2">
        <dgm:presLayoutVars>
          <dgm:chPref val="3"/>
        </dgm:presLayoutVars>
      </dgm:prSet>
      <dgm:spPr/>
    </dgm:pt>
    <dgm:pt modelId="{762BA02C-14FC-D64F-A15A-893A9EA0295D}" type="pres">
      <dgm:prSet presAssocID="{2EDF3669-9D0D-4CF0-8F09-807575A30BAE}" presName="hierChild2" presStyleCnt="0"/>
      <dgm:spPr/>
    </dgm:pt>
    <dgm:pt modelId="{1AAA186D-5E3B-A443-829A-F59C6BF432C2}" type="pres">
      <dgm:prSet presAssocID="{CE637422-0F60-45A8-8D5E-85CA3A6C7B6A}" presName="hierRoot1" presStyleCnt="0"/>
      <dgm:spPr/>
    </dgm:pt>
    <dgm:pt modelId="{B659155F-655E-4C48-85D2-68B7C4077B69}" type="pres">
      <dgm:prSet presAssocID="{CE637422-0F60-45A8-8D5E-85CA3A6C7B6A}" presName="composite" presStyleCnt="0"/>
      <dgm:spPr/>
    </dgm:pt>
    <dgm:pt modelId="{145B6CBA-33AE-9545-BCFC-776238E33DE9}" type="pres">
      <dgm:prSet presAssocID="{CE637422-0F60-45A8-8D5E-85CA3A6C7B6A}" presName="background" presStyleLbl="node0" presStyleIdx="1" presStyleCnt="2"/>
      <dgm:spPr/>
    </dgm:pt>
    <dgm:pt modelId="{FF7128ED-160E-A242-8E0E-A6B2B7403188}" type="pres">
      <dgm:prSet presAssocID="{CE637422-0F60-45A8-8D5E-85CA3A6C7B6A}" presName="text" presStyleLbl="fgAcc0" presStyleIdx="1" presStyleCnt="2">
        <dgm:presLayoutVars>
          <dgm:chPref val="3"/>
        </dgm:presLayoutVars>
      </dgm:prSet>
      <dgm:spPr/>
    </dgm:pt>
    <dgm:pt modelId="{7F501F88-1CC6-4043-98DD-F78CDEB6BB82}" type="pres">
      <dgm:prSet presAssocID="{CE637422-0F60-45A8-8D5E-85CA3A6C7B6A}" presName="hierChild2" presStyleCnt="0"/>
      <dgm:spPr/>
    </dgm:pt>
  </dgm:ptLst>
  <dgm:cxnLst>
    <dgm:cxn modelId="{23A4212D-F09E-8C4B-8C20-2909C50EF183}" type="presOf" srcId="{F627B89A-22CF-4720-922B-F6FC744B3656}" destId="{CEB84E3C-384C-2946-8590-9B0E753A3330}" srcOrd="0" destOrd="0" presId="urn:microsoft.com/office/officeart/2005/8/layout/hierarchy1"/>
    <dgm:cxn modelId="{9DAA112E-0B88-F444-BA73-62EAEDECAC50}" type="presOf" srcId="{CE637422-0F60-45A8-8D5E-85CA3A6C7B6A}" destId="{FF7128ED-160E-A242-8E0E-A6B2B7403188}" srcOrd="0" destOrd="0" presId="urn:microsoft.com/office/officeart/2005/8/layout/hierarchy1"/>
    <dgm:cxn modelId="{2A1AA32F-0FDF-4AA1-BD97-2EF3E61580A1}" srcId="{F627B89A-22CF-4720-922B-F6FC744B3656}" destId="{CE637422-0F60-45A8-8D5E-85CA3A6C7B6A}" srcOrd="1" destOrd="0" parTransId="{EAB17E28-E13D-4D37-A8C8-E3753C387F08}" sibTransId="{5D6B2E81-7218-4F7B-8F1E-A30C5A970980}"/>
    <dgm:cxn modelId="{47B518E5-AE01-415B-9DB9-59ECAEE62CDE}" srcId="{F627B89A-22CF-4720-922B-F6FC744B3656}" destId="{2EDF3669-9D0D-4CF0-8F09-807575A30BAE}" srcOrd="0" destOrd="0" parTransId="{BC28FAFF-D5F8-4FF0-BAC5-570003B91F77}" sibTransId="{A3C824FB-5801-4DD1-98A9-2EB36E141DA8}"/>
    <dgm:cxn modelId="{8465CAFD-000F-4A45-8B12-67879514E3A7}" type="presOf" srcId="{2EDF3669-9D0D-4CF0-8F09-807575A30BAE}" destId="{483475CD-4468-6749-B4BB-4642B57C8E2C}" srcOrd="0" destOrd="0" presId="urn:microsoft.com/office/officeart/2005/8/layout/hierarchy1"/>
    <dgm:cxn modelId="{1781A6B6-B6CF-E942-A029-0A4DF786E89D}" type="presParOf" srcId="{CEB84E3C-384C-2946-8590-9B0E753A3330}" destId="{594FA4E7-C5AB-0F4D-BA07-6D351ADBAA8F}" srcOrd="0" destOrd="0" presId="urn:microsoft.com/office/officeart/2005/8/layout/hierarchy1"/>
    <dgm:cxn modelId="{8947B312-8850-2441-A381-693D5E8FAB5A}" type="presParOf" srcId="{594FA4E7-C5AB-0F4D-BA07-6D351ADBAA8F}" destId="{E3A5322A-43D0-624A-A8F9-D1A6F1B47474}" srcOrd="0" destOrd="0" presId="urn:microsoft.com/office/officeart/2005/8/layout/hierarchy1"/>
    <dgm:cxn modelId="{D567EA61-BEA1-364A-8324-3439257D79D9}" type="presParOf" srcId="{E3A5322A-43D0-624A-A8F9-D1A6F1B47474}" destId="{497ECACE-A16C-1D44-BD10-87D39153271B}" srcOrd="0" destOrd="0" presId="urn:microsoft.com/office/officeart/2005/8/layout/hierarchy1"/>
    <dgm:cxn modelId="{2002CC58-F63D-2E4B-A795-532216B0430C}" type="presParOf" srcId="{E3A5322A-43D0-624A-A8F9-D1A6F1B47474}" destId="{483475CD-4468-6749-B4BB-4642B57C8E2C}" srcOrd="1" destOrd="0" presId="urn:microsoft.com/office/officeart/2005/8/layout/hierarchy1"/>
    <dgm:cxn modelId="{6F3A4BB1-F41C-3C4E-9F52-009D41776A75}" type="presParOf" srcId="{594FA4E7-C5AB-0F4D-BA07-6D351ADBAA8F}" destId="{762BA02C-14FC-D64F-A15A-893A9EA0295D}" srcOrd="1" destOrd="0" presId="urn:microsoft.com/office/officeart/2005/8/layout/hierarchy1"/>
    <dgm:cxn modelId="{AD6BEE55-6929-6A4D-86A0-0F412902FAC5}" type="presParOf" srcId="{CEB84E3C-384C-2946-8590-9B0E753A3330}" destId="{1AAA186D-5E3B-A443-829A-F59C6BF432C2}" srcOrd="1" destOrd="0" presId="urn:microsoft.com/office/officeart/2005/8/layout/hierarchy1"/>
    <dgm:cxn modelId="{361012E2-0D81-4A44-A4BC-99E690A04D31}" type="presParOf" srcId="{1AAA186D-5E3B-A443-829A-F59C6BF432C2}" destId="{B659155F-655E-4C48-85D2-68B7C4077B69}" srcOrd="0" destOrd="0" presId="urn:microsoft.com/office/officeart/2005/8/layout/hierarchy1"/>
    <dgm:cxn modelId="{16D1C635-338D-C348-B71F-09EB24BA571D}" type="presParOf" srcId="{B659155F-655E-4C48-85D2-68B7C4077B69}" destId="{145B6CBA-33AE-9545-BCFC-776238E33DE9}" srcOrd="0" destOrd="0" presId="urn:microsoft.com/office/officeart/2005/8/layout/hierarchy1"/>
    <dgm:cxn modelId="{5BEDFA36-E54B-5440-B511-346944654AB4}" type="presParOf" srcId="{B659155F-655E-4C48-85D2-68B7C4077B69}" destId="{FF7128ED-160E-A242-8E0E-A6B2B7403188}" srcOrd="1" destOrd="0" presId="urn:microsoft.com/office/officeart/2005/8/layout/hierarchy1"/>
    <dgm:cxn modelId="{26D1631E-BA84-7041-B802-4DB1571B1C6E}" type="presParOf" srcId="{1AAA186D-5E3B-A443-829A-F59C6BF432C2}" destId="{7F501F88-1CC6-4043-98DD-F78CDEB6BB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ECACE-A16C-1D44-BD10-87D39153271B}">
      <dsp:nvSpPr>
        <dsp:cNvPr id="0" name=""/>
        <dsp:cNvSpPr/>
      </dsp:nvSpPr>
      <dsp:spPr>
        <a:xfrm>
          <a:off x="590" y="1153957"/>
          <a:ext cx="2073783" cy="1316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475CD-4468-6749-B4BB-4642B57C8E2C}">
      <dsp:nvSpPr>
        <dsp:cNvPr id="0" name=""/>
        <dsp:cNvSpPr/>
      </dsp:nvSpPr>
      <dsp:spPr>
        <a:xfrm>
          <a:off x="231011" y="1372856"/>
          <a:ext cx="2073783" cy="1316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Rockbuster Stealth LLC is a movie rental company. In the face of stiff competition, Rockbuster stealth is preparing to launch its online video rental service in order to stay competitive.</a:t>
          </a:r>
        </a:p>
      </dsp:txBody>
      <dsp:txXfrm>
        <a:off x="269580" y="1411425"/>
        <a:ext cx="1996645" cy="1239714"/>
      </dsp:txXfrm>
    </dsp:sp>
    <dsp:sp modelId="{145B6CBA-33AE-9545-BCFC-776238E33DE9}">
      <dsp:nvSpPr>
        <dsp:cNvPr id="0" name=""/>
        <dsp:cNvSpPr/>
      </dsp:nvSpPr>
      <dsp:spPr>
        <a:xfrm>
          <a:off x="2535215" y="1153957"/>
          <a:ext cx="2073783" cy="1316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128ED-160E-A242-8E0E-A6B2B7403188}">
      <dsp:nvSpPr>
        <dsp:cNvPr id="0" name=""/>
        <dsp:cNvSpPr/>
      </dsp:nvSpPr>
      <dsp:spPr>
        <a:xfrm>
          <a:off x="2765635" y="1372856"/>
          <a:ext cx="2073783" cy="1316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must develop a strong launch strategy to ensure the success of this platform.</a:t>
          </a:r>
        </a:p>
      </dsp:txBody>
      <dsp:txXfrm>
        <a:off x="2804204" y="1411425"/>
        <a:ext cx="1996645" cy="123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4F55-9AB3-53C2-DF97-61CC6CD68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7C794-97CB-DA4F-88CF-46CBE0DCA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9966-6531-A0D1-6859-9A3543FD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337F-CC4F-0F27-716F-C267CA18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DDD7C-929C-ACFB-FF25-FC25D3EB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107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F3CF-B991-94EE-94BC-B86D140E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2B8BB-055F-7C77-AC93-D43DE9E03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B5CA1-A7E5-2D21-7B2F-7C1704F2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458B3-5B79-AB32-4EEC-A1C7D840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92B7-321C-A973-837D-2599E9A9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97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E4353-6002-4227-A62F-0582EEB64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E3715-AC39-F090-C8D4-F0E9FDB2D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34AE-4EC3-0A83-EAF4-E5149467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93B5-DCC1-4598-49DD-F11586A1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9A47-C20E-3357-7045-1A2ADCFF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399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5A52-9E54-4F75-0BE2-E976D47B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CD4F-3723-4853-C141-4A12FD6A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7F47-2DA1-8797-E0ED-3AF736C1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05C9-BB69-C61D-1B6F-2EE78E16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794A7-7EA2-4746-F98C-27733BC4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324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91DF-7C0A-B4CF-DE04-6DE8C4B3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4D7F0-1F0C-E307-8501-4AE1B6646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6B41-F6D6-3490-CFFC-13433D81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0D80-1442-BC98-60F1-611BD43D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77C20-E26B-C911-6944-8A42CE49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428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D8F3-6BFA-8A5B-7623-436B5416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3667-937F-F9ED-041D-EF636FDB2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30B5F-AB95-281B-AB7C-EB28F3EED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70288-CA25-3220-8F9B-5BDDD583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B95EB-FF51-7E1C-5543-E5F46D20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E631-7BAC-B990-6933-63E34B50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979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D08D-1C1B-F56B-7033-8666E02F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A0F0D-50A9-E53C-78A4-302CDACD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A8D5B-43D8-D371-CD1F-32B8FFC5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32D42-D49C-484C-89C6-E3E1089C1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1D34D-0397-5FCC-CA18-E79A61705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AC8E7-3746-B1E9-2D78-3F58C1A3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479D8-DD51-1FEF-8CDC-98E1C873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D63DE-EDE5-571E-F14C-4B356B11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168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6F81-6837-9FFF-FC57-92D632F7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C15D1-22FA-E2A3-049C-2B13100A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3BE46-88E9-EB0B-AF39-16A122E3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B9EB3-28A9-FC88-561D-599FF85A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30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84A58-FF6A-B1A3-AFFC-D04DA26E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543B-FF9F-10D2-AC69-BB56BBA4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52A0D-E8D7-748A-D153-C4BD2045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42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8A68-9313-EE9C-90F2-86846CCB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3B8D-4C56-1B71-30E5-3C205A0E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1835E-47E5-580F-3D6A-81BC215CA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0D200-64A5-EA5A-5096-74830961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CDF2-1AB9-8384-55F2-AB3AB50A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CC187-2F6C-82AE-EE5A-78D35684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73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995D-3D7F-07DD-92AE-D1DB3C45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50444B-5DE5-B120-2973-E0CCDB933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B87E1-4AFB-3418-F128-1E98EC37F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F58A8-0DC3-D762-3DDF-F5494BCB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3ABD4-DC3D-6865-6B2E-ABA8974B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C81CF-5D76-8D13-DB38-08F8855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405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B865CD-6FA0-A939-0487-88BED0CD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CCF1B-6AB2-4721-9635-A2955B27E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73E43-74F1-B649-664F-0A7436437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475C2-01B4-C54C-A3AB-03ECBD42DADE}" type="datetimeFigureOut">
              <a:rPr lang="en-DE" smtClean="0"/>
              <a:t>20.06.23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F089-3209-E71B-5C12-F53CC733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5E59-E550-8D79-7A55-5C2A4AA30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F8273-D221-F14F-A217-DAA4B645A68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828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98B9-20C8-DD6A-9D0B-B6D6A906C359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ROCKBUSTER STEALTH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BA6CC-E7B5-92C1-A7A6-A85D91A223BE}"/>
              </a:ext>
            </a:extLst>
          </p:cNvPr>
          <p:cNvSpPr txBox="1"/>
          <p:nvPr/>
        </p:nvSpPr>
        <p:spPr>
          <a:xfrm>
            <a:off x="643467" y="527768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Michael </a:t>
            </a:r>
            <a:r>
              <a:rPr lang="en-US" sz="1600" b="1" dirty="0" err="1">
                <a:solidFill>
                  <a:schemeClr val="tx2"/>
                </a:solidFill>
              </a:rPr>
              <a:t>Adarkwa</a:t>
            </a:r>
            <a:r>
              <a:rPr lang="en-US" sz="1600" b="1" dirty="0">
                <a:solidFill>
                  <a:schemeClr val="tx2"/>
                </a:solidFill>
              </a:rPr>
              <a:t> Yeboah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/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20/06/2023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2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200" dirty="0"/>
          </a:p>
        </p:txBody>
      </p:sp>
      <p:pic>
        <p:nvPicPr>
          <p:cNvPr id="8" name="Picture 7" descr="A close-up of a network&#10;&#10;Description automatically generated with low confidence">
            <a:extLst>
              <a:ext uri="{FF2B5EF4-FFF2-40B4-BE49-F238E27FC236}">
                <a16:creationId xmlns:a16="http://schemas.microsoft.com/office/drawing/2014/main" id="{64BFE6E8-CBA3-2C41-4D9C-1036327C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8" r="144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419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1CE84-A521-E404-A213-A4BFF409BB1C}"/>
              </a:ext>
            </a:extLst>
          </p:cNvPr>
          <p:cNvSpPr txBox="1"/>
          <p:nvPr/>
        </p:nvSpPr>
        <p:spPr>
          <a:xfrm>
            <a:off x="8136331" y="540167"/>
            <a:ext cx="2824070" cy="213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atin typeface="+mj-lt"/>
                <a:ea typeface="+mj-ea"/>
                <a:cs typeface="+mj-cs"/>
              </a:rPr>
              <a:t>CUSTOMER DEMOGRAPHICS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map of the world with red dots&#10;&#10;Description automatically generated with medium confidence">
            <a:extLst>
              <a:ext uri="{FF2B5EF4-FFF2-40B4-BE49-F238E27FC236}">
                <a16:creationId xmlns:a16="http://schemas.microsoft.com/office/drawing/2014/main" id="{40F48499-C397-11CF-7844-834949F0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5" y="1640512"/>
            <a:ext cx="7400808" cy="4477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964FC-4B1D-53A4-B42A-E354EDB14120}"/>
              </a:ext>
            </a:extLst>
          </p:cNvPr>
          <p:cNvSpPr txBox="1"/>
          <p:nvPr/>
        </p:nvSpPr>
        <p:spPr>
          <a:xfrm>
            <a:off x="8136331" y="2880452"/>
            <a:ext cx="2824070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Understanding our customers is crucial when building the online catalogue. Here, we can see where all </a:t>
            </a:r>
            <a:r>
              <a:rPr lang="en-US" dirty="0" err="1">
                <a:solidFill>
                  <a:schemeClr val="tx2"/>
                </a:solidFill>
              </a:rPr>
              <a:t>Rockbuster</a:t>
            </a:r>
            <a:r>
              <a:rPr lang="en-US" dirty="0">
                <a:solidFill>
                  <a:schemeClr val="tx2"/>
                </a:solidFill>
              </a:rPr>
              <a:t> customers are located and revenue by country.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is evident that </a:t>
            </a:r>
            <a:r>
              <a:rPr lang="en-US" dirty="0" err="1">
                <a:solidFill>
                  <a:schemeClr val="tx2"/>
                </a:solidFill>
              </a:rPr>
              <a:t>Rockbuster</a:t>
            </a:r>
            <a:r>
              <a:rPr lang="en-US" dirty="0">
                <a:solidFill>
                  <a:schemeClr val="tx2"/>
                </a:solidFill>
              </a:rPr>
              <a:t> customers live throughout the entire world. Thus, creating an online catalogue will all us to reach those customers and more</a:t>
            </a:r>
            <a:r>
              <a:rPr lang="en-US" sz="1500" dirty="0"/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3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FDA68-4FE0-E528-ECED-CC0CD5F5E4EB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DEMOGRAPHICS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97910-A670-F6F1-967A-87FD748A0980}"/>
              </a:ext>
            </a:extLst>
          </p:cNvPr>
          <p:cNvSpPr txBox="1"/>
          <p:nvPr/>
        </p:nvSpPr>
        <p:spPr>
          <a:xfrm>
            <a:off x="1405006" y="1825625"/>
            <a:ext cx="634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Here, we can see more detail about customer demographics including the countries with the most customers and revenue as well as the top 5 </a:t>
            </a:r>
            <a:r>
              <a:rPr lang="en-US" dirty="0" err="1">
                <a:solidFill>
                  <a:schemeClr val="tx2"/>
                </a:solidFill>
              </a:rPr>
              <a:t>Rockbuster</a:t>
            </a:r>
            <a:r>
              <a:rPr lang="en-US" dirty="0">
                <a:solidFill>
                  <a:schemeClr val="tx2"/>
                </a:solidFill>
              </a:rPr>
              <a:t> customers</a:t>
            </a: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0D281E93-1114-C601-7CD9-F79920401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12139"/>
              </p:ext>
            </p:extLst>
          </p:nvPr>
        </p:nvGraphicFramePr>
        <p:xfrm>
          <a:off x="1795495" y="3230666"/>
          <a:ext cx="3719372" cy="3449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62">
                  <a:extLst>
                    <a:ext uri="{9D8B030D-6E8A-4147-A177-3AD203B41FA5}">
                      <a16:colId xmlns:a16="http://schemas.microsoft.com/office/drawing/2014/main" val="3321996938"/>
                    </a:ext>
                  </a:extLst>
                </a:gridCol>
                <a:gridCol w="1249525">
                  <a:extLst>
                    <a:ext uri="{9D8B030D-6E8A-4147-A177-3AD203B41FA5}">
                      <a16:colId xmlns:a16="http://schemas.microsoft.com/office/drawing/2014/main" val="411502733"/>
                    </a:ext>
                  </a:extLst>
                </a:gridCol>
                <a:gridCol w="1067737">
                  <a:extLst>
                    <a:ext uri="{9D8B030D-6E8A-4147-A177-3AD203B41FA5}">
                      <a16:colId xmlns:a16="http://schemas.microsoft.com/office/drawing/2014/main" val="3025496908"/>
                    </a:ext>
                  </a:extLst>
                </a:gridCol>
                <a:gridCol w="1053548">
                  <a:extLst>
                    <a:ext uri="{9D8B030D-6E8A-4147-A177-3AD203B41FA5}">
                      <a16:colId xmlns:a16="http://schemas.microsoft.com/office/drawing/2014/main" val="467374065"/>
                    </a:ext>
                  </a:extLst>
                </a:gridCol>
              </a:tblGrid>
              <a:tr h="48027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66993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$6,034.78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55822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China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53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$5,251.03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6129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United States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$3,685.31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14248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Japan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$3,122.51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02743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Mexico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$2,984.82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996170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Brazil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$2,919.19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40684"/>
                  </a:ext>
                </a:extLst>
              </a:tr>
              <a:tr h="406165"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Russian Federation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$2,765.62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680793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Philippines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$2,219.70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90040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Turkey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$1,498.49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9656"/>
                  </a:ext>
                </a:extLst>
              </a:tr>
              <a:tr h="282516"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Indonesia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$1,352.69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06414"/>
                  </a:ext>
                </a:extLst>
              </a:tr>
            </a:tbl>
          </a:graphicData>
        </a:graphic>
      </p:graphicFrame>
      <p:graphicFrame>
        <p:nvGraphicFramePr>
          <p:cNvPr id="5" name="Table 20">
            <a:extLst>
              <a:ext uri="{FF2B5EF4-FFF2-40B4-BE49-F238E27FC236}">
                <a16:creationId xmlns:a16="http://schemas.microsoft.com/office/drawing/2014/main" id="{2A29706A-F0F0-CD52-B61F-6DC56C776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59298"/>
              </p:ext>
            </p:extLst>
          </p:nvPr>
        </p:nvGraphicFramePr>
        <p:xfrm>
          <a:off x="5378880" y="3816006"/>
          <a:ext cx="6332032" cy="166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07">
                  <a:extLst>
                    <a:ext uri="{9D8B030D-6E8A-4147-A177-3AD203B41FA5}">
                      <a16:colId xmlns:a16="http://schemas.microsoft.com/office/drawing/2014/main" val="2236820750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5450935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806556400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770343368"/>
                    </a:ext>
                  </a:extLst>
                </a:gridCol>
                <a:gridCol w="1361661">
                  <a:extLst>
                    <a:ext uri="{9D8B030D-6E8A-4147-A177-3AD203B41FA5}">
                      <a16:colId xmlns:a16="http://schemas.microsoft.com/office/drawing/2014/main" val="3131588882"/>
                    </a:ext>
                  </a:extLst>
                </a:gridCol>
                <a:gridCol w="1005760">
                  <a:extLst>
                    <a:ext uri="{9D8B030D-6E8A-4147-A177-3AD203B41FA5}">
                      <a16:colId xmlns:a16="http://schemas.microsoft.com/office/drawing/2014/main" val="3237377443"/>
                    </a:ext>
                  </a:extLst>
                </a:gridCol>
              </a:tblGrid>
              <a:tr h="312388"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23334"/>
                  </a:ext>
                </a:extLst>
              </a:tr>
              <a:tr h="245663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Eleanor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Réunion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$211.55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89566"/>
                  </a:ext>
                </a:extLst>
              </a:tr>
              <a:tr h="245663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$208.58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53960"/>
                  </a:ext>
                </a:extLst>
              </a:tr>
              <a:tr h="245663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Snyder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$194.61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65399"/>
                  </a:ext>
                </a:extLst>
              </a:tr>
              <a:tr h="245663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Rhonda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Kennedy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Netherlands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$191.62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78771"/>
                  </a:ext>
                </a:extLst>
              </a:tr>
              <a:tr h="312388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Shaw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Belarus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$189.60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813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754F5A-BAF3-3AC7-DDB7-F8127B960623}"/>
              </a:ext>
            </a:extLst>
          </p:cNvPr>
          <p:cNvSpPr txBox="1"/>
          <p:nvPr/>
        </p:nvSpPr>
        <p:spPr>
          <a:xfrm>
            <a:off x="5886394" y="5712299"/>
            <a:ext cx="1581481" cy="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93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customer team is looking into rewarding these customers for their loyalty.</a:t>
            </a:r>
            <a:endParaRPr lang="en-US" sz="11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65D8A3-DC8C-38A8-74F0-15BAA3EBA458}"/>
              </a:ext>
            </a:extLst>
          </p:cNvPr>
          <p:cNvCxnSpPr/>
          <p:nvPr/>
        </p:nvCxnSpPr>
        <p:spPr>
          <a:xfrm>
            <a:off x="6102415" y="5475198"/>
            <a:ext cx="107384" cy="22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03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54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28E89-10BC-51E5-3D53-3C2A963283F4}"/>
              </a:ext>
            </a:extLst>
          </p:cNvPr>
          <p:cNvSpPr txBox="1"/>
          <p:nvPr/>
        </p:nvSpPr>
        <p:spPr>
          <a:xfrm>
            <a:off x="1179576" y="1163848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Film strip as a movie symbol - ClipArt Best - ClipArt Best">
            <a:extLst>
              <a:ext uri="{FF2B5EF4-FFF2-40B4-BE49-F238E27FC236}">
                <a16:creationId xmlns:a16="http://schemas.microsoft.com/office/drawing/2014/main" id="{76CA29A5-898F-88FC-D5DE-D54B92EC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71" y="3357515"/>
            <a:ext cx="4954693" cy="21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DAD53-1AD2-086D-D1A6-CF58DBD13BE3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movies are in English and from 2006.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bulk of our customers are based in India and China, however we have customers all around the world (in a total of 109 countries).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PG-13 and NC-17 make up the majority of our catalogue and are also the most rented ratings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Sports, Sci-Fi, Animation, Drama, and Comedy movies bring in the most revenue.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Top customers exist all around the world.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819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78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80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0DE1-BD52-0CDF-0F33-FC4B1FD3C5CE}"/>
              </a:ext>
            </a:extLst>
          </p:cNvPr>
          <p:cNvSpPr txBox="1"/>
          <p:nvPr/>
        </p:nvSpPr>
        <p:spPr>
          <a:xfrm>
            <a:off x="1179576" y="1163848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Film And Clap Board Movies Symbol 3d. Isolated Stock Photo, Picture And  Royalty Free Image. Image 12780382.">
            <a:extLst>
              <a:ext uri="{FF2B5EF4-FFF2-40B4-BE49-F238E27FC236}">
                <a16:creationId xmlns:a16="http://schemas.microsoft.com/office/drawing/2014/main" id="{56C7DB2E-3E57-511F-2D01-432F08B4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583" y="2837712"/>
            <a:ext cx="3776869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56F88-37E8-F727-3501-2BB0553E1102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With our current findings, we believe the following recommendations will help us create a successful launch strategy: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Add foreign language movies to our catalogue, specifically those in Chinese dialects and Indian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Add more movies from other years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Prioritize marketing efforts in India, China, United States, Japan, and Mexico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Focus on adding Sports, Sci-Fi, Animation, Drama, and Comedy movies to the online catalogue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Make sure to include Telegraph Voyage, Zorro Ark, Wife Turn, Innocent Usual, Hustler Party, and Saturday Lambs in the online catalogue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Create a customer loyalty program that rewards the top customers (this could happen on a quarterly or monthly rate)</a:t>
            </a:r>
          </a:p>
        </p:txBody>
      </p: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0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9ABB6-F130-EFAD-C09E-AA48EC4F0990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098" name="Picture 2" descr="Musik von D.O.X: Alben, Lieder, Songtexte | Auf Deezer hören">
            <a:extLst>
              <a:ext uri="{FF2B5EF4-FFF2-40B4-BE49-F238E27FC236}">
                <a16:creationId xmlns:a16="http://schemas.microsoft.com/office/drawing/2014/main" id="{71D2A1D9-409F-35A0-052F-B7D54D22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957860"/>
            <a:ext cx="4942280" cy="49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1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50DC5-393E-0837-82B1-64466F0C3A91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5" name="Picture 4" descr="Scene board in red background">
            <a:extLst>
              <a:ext uri="{FF2B5EF4-FFF2-40B4-BE49-F238E27FC236}">
                <a16:creationId xmlns:a16="http://schemas.microsoft.com/office/drawing/2014/main" id="{50299493-9EC2-3800-F9FD-6BB7A31C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6" r="3344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19" name="TextBox 3">
            <a:extLst>
              <a:ext uri="{FF2B5EF4-FFF2-40B4-BE49-F238E27FC236}">
                <a16:creationId xmlns:a16="http://schemas.microsoft.com/office/drawing/2014/main" id="{15097AD5-B617-5ABF-EB57-B3FC0C06E3BB}"/>
              </a:ext>
            </a:extLst>
          </p:cNvPr>
          <p:cNvGraphicFramePr/>
          <p:nvPr/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6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F4B01-E823-BD41-1B21-9B81D962D508}"/>
              </a:ext>
            </a:extLst>
          </p:cNvPr>
          <p:cNvSpPr txBox="1"/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1042" name="Freeform: Shape 103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The Goal of Education - Journal - ThoughtShades">
            <a:extLst>
              <a:ext uri="{FF2B5EF4-FFF2-40B4-BE49-F238E27FC236}">
                <a16:creationId xmlns:a16="http://schemas.microsoft.com/office/drawing/2014/main" id="{F87851D6-A8EA-4184-845C-689C843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396722"/>
            <a:ext cx="4777381" cy="3894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A4A6A-2B43-8FF7-7152-F2501492F69B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To inform our decisions as we build out this online catalogue, we will perform an analysis of our database to answer the following questions: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Which movies contributed the most/least to revenue gain?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What was the average rental duration for all videos?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Which countries are </a:t>
            </a:r>
            <a:r>
              <a:rPr lang="en-US" sz="1400" dirty="0" err="1">
                <a:solidFill>
                  <a:schemeClr val="tx2"/>
                </a:solidFill>
              </a:rPr>
              <a:t>Rockbuster</a:t>
            </a:r>
            <a:r>
              <a:rPr lang="en-US" sz="1400" dirty="0">
                <a:solidFill>
                  <a:schemeClr val="tx2"/>
                </a:solidFill>
              </a:rPr>
              <a:t> customers based in?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Where are customers with a high lifetime value based?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Do sales figures vary between geographic regions?</a:t>
            </a:r>
          </a:p>
        </p:txBody>
      </p:sp>
    </p:spTree>
    <p:extLst>
      <p:ext uri="{BB962C8B-B14F-4D97-AF65-F5344CB8AC3E}">
        <p14:creationId xmlns:p14="http://schemas.microsoft.com/office/powerpoint/2010/main" val="328186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9C7B0-7022-9EA6-A878-146B6A4388AC}"/>
              </a:ext>
            </a:extLst>
          </p:cNvPr>
          <p:cNvSpPr txBox="1"/>
          <p:nvPr/>
        </p:nvSpPr>
        <p:spPr>
          <a:xfrm>
            <a:off x="320040" y="605790"/>
            <a:ext cx="467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Century Gothic" panose="020B0502020202020204" pitchFamily="34" charset="0"/>
              </a:rPr>
              <a:t>DATA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A35B0-684E-EF72-0232-DEB37838EDB4}"/>
              </a:ext>
            </a:extLst>
          </p:cNvPr>
          <p:cNvSpPr txBox="1"/>
          <p:nvPr/>
        </p:nvSpPr>
        <p:spPr>
          <a:xfrm>
            <a:off x="320040" y="1556325"/>
            <a:ext cx="1168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The </a:t>
            </a:r>
            <a:r>
              <a:rPr lang="en-US" sz="1400" dirty="0" err="1">
                <a:solidFill>
                  <a:schemeClr val="tx2"/>
                </a:solidFill>
              </a:rPr>
              <a:t>Rockbuster</a:t>
            </a:r>
            <a:r>
              <a:rPr lang="en-US" sz="1400" dirty="0">
                <a:solidFill>
                  <a:schemeClr val="tx2"/>
                </a:solidFill>
              </a:rPr>
              <a:t> Stealth database contains a wealth of information. We’ve highlighted key data points below to build an overview of the database</a:t>
            </a:r>
            <a:r>
              <a:rPr lang="en-US" sz="1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85F2D-9542-8F5A-CEC7-C8DFFBA05795}"/>
              </a:ext>
            </a:extLst>
          </p:cNvPr>
          <p:cNvSpPr txBox="1"/>
          <p:nvPr/>
        </p:nvSpPr>
        <p:spPr>
          <a:xfrm>
            <a:off x="472440" y="2632710"/>
            <a:ext cx="114071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280C53-9DF1-5920-65E1-DF20E06441CC}"/>
              </a:ext>
            </a:extLst>
          </p:cNvPr>
          <p:cNvSpPr/>
          <p:nvPr/>
        </p:nvSpPr>
        <p:spPr>
          <a:xfrm>
            <a:off x="1139689" y="280282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Number of Movies: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701890-D486-2BE0-4635-B6E913636B6F}"/>
              </a:ext>
            </a:extLst>
          </p:cNvPr>
          <p:cNvSpPr/>
          <p:nvPr/>
        </p:nvSpPr>
        <p:spPr>
          <a:xfrm>
            <a:off x="2892289" y="2801859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Number of Languages: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 (English)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503D25-694A-B57D-100A-84CEB3C942FD}"/>
              </a:ext>
            </a:extLst>
          </p:cNvPr>
          <p:cNvSpPr/>
          <p:nvPr/>
        </p:nvSpPr>
        <p:spPr>
          <a:xfrm>
            <a:off x="4644890" y="281277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Release Year of All Films: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32CBBE-6B72-928E-12B8-400632B3E1E6}"/>
              </a:ext>
            </a:extLst>
          </p:cNvPr>
          <p:cNvSpPr/>
          <p:nvPr/>
        </p:nvSpPr>
        <p:spPr>
          <a:xfrm>
            <a:off x="6324146" y="281277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Min Rental Duration (days):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633954-9DCE-2FD2-2C67-0C724443DEB8}"/>
              </a:ext>
            </a:extLst>
          </p:cNvPr>
          <p:cNvSpPr/>
          <p:nvPr/>
        </p:nvSpPr>
        <p:spPr>
          <a:xfrm>
            <a:off x="8003403" y="281277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Max Rental Duration (days):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FB5B2D-2954-CE04-972E-795AFCC35FAC}"/>
              </a:ext>
            </a:extLst>
          </p:cNvPr>
          <p:cNvSpPr/>
          <p:nvPr/>
        </p:nvSpPr>
        <p:spPr>
          <a:xfrm>
            <a:off x="9729912" y="280282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Avg Rental Duration (days):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4.985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193B4-3CD8-CE9A-9E87-3918788A2F9D}"/>
              </a:ext>
            </a:extLst>
          </p:cNvPr>
          <p:cNvSpPr/>
          <p:nvPr/>
        </p:nvSpPr>
        <p:spPr>
          <a:xfrm>
            <a:off x="1283146" y="416366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Min Rental Rate: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$0.99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5233FF-FA27-F2B0-6FBA-A4BDEFF97CFC}"/>
              </a:ext>
            </a:extLst>
          </p:cNvPr>
          <p:cNvSpPr/>
          <p:nvPr/>
        </p:nvSpPr>
        <p:spPr>
          <a:xfrm>
            <a:off x="3025308" y="4146313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Max Rental Rate: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$4.99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D02924-FF12-1F24-4BB4-7716720241AE}"/>
              </a:ext>
            </a:extLst>
          </p:cNvPr>
          <p:cNvSpPr/>
          <p:nvPr/>
        </p:nvSpPr>
        <p:spPr>
          <a:xfrm>
            <a:off x="4744528" y="4078605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Avg Rental Rate: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$2.98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3D29D2-CEE0-791B-99E8-373E67E980D5}"/>
              </a:ext>
            </a:extLst>
          </p:cNvPr>
          <p:cNvSpPr/>
          <p:nvPr/>
        </p:nvSpPr>
        <p:spPr>
          <a:xfrm>
            <a:off x="6435881" y="4078605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Min Movie Length (min):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DA1630-9804-6371-9CB7-DB18870E3E72}"/>
              </a:ext>
            </a:extLst>
          </p:cNvPr>
          <p:cNvSpPr/>
          <p:nvPr/>
        </p:nvSpPr>
        <p:spPr>
          <a:xfrm>
            <a:off x="8170788" y="4035725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Max Movie Length (min):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185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081822-B849-4C3E-1836-96D0557F2FBC}"/>
              </a:ext>
            </a:extLst>
          </p:cNvPr>
          <p:cNvSpPr/>
          <p:nvPr/>
        </p:nvSpPr>
        <p:spPr>
          <a:xfrm>
            <a:off x="9854339" y="4027072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Avg Movie Length (min):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115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6AE32B-D134-C1B2-1965-7C6F366586E7}"/>
              </a:ext>
            </a:extLst>
          </p:cNvPr>
          <p:cNvSpPr/>
          <p:nvPr/>
        </p:nvSpPr>
        <p:spPr>
          <a:xfrm>
            <a:off x="3193777" y="538593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Min Replacement Cost: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$9.99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0F1CED-6534-5041-D5C3-B44B5C7BD825}"/>
              </a:ext>
            </a:extLst>
          </p:cNvPr>
          <p:cNvSpPr/>
          <p:nvPr/>
        </p:nvSpPr>
        <p:spPr>
          <a:xfrm>
            <a:off x="5470084" y="538593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Max Replacement Cost: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$29.99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BB5A4B-69E6-32C2-174B-03936039508D}"/>
              </a:ext>
            </a:extLst>
          </p:cNvPr>
          <p:cNvSpPr/>
          <p:nvPr/>
        </p:nvSpPr>
        <p:spPr>
          <a:xfrm>
            <a:off x="7756203" y="5385930"/>
            <a:ext cx="1451113" cy="9144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Avg Replacement Cost: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$19.98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51A6D-F9C1-0B0C-6570-DF1EEFE1EFF5}"/>
              </a:ext>
            </a:extLst>
          </p:cNvPr>
          <p:cNvSpPr txBox="1"/>
          <p:nvPr/>
        </p:nvSpPr>
        <p:spPr>
          <a:xfrm>
            <a:off x="9179120" y="1879490"/>
            <a:ext cx="233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  </a:t>
            </a:r>
            <a:r>
              <a:rPr lang="en-US" sz="1100" dirty="0">
                <a:latin typeface="Century Gothic" panose="020B0502020202020204" pitchFamily="34" charset="0"/>
              </a:rPr>
              <a:t>The average movie rental lasts about 5 days.</a:t>
            </a:r>
          </a:p>
          <a:p>
            <a:endParaRPr lang="en-DE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4FB9ED-0969-A937-C175-F702801A2E91}"/>
              </a:ext>
            </a:extLst>
          </p:cNvPr>
          <p:cNvCxnSpPr/>
          <p:nvPr/>
        </p:nvCxnSpPr>
        <p:spPr>
          <a:xfrm flipV="1">
            <a:off x="9909810" y="2446020"/>
            <a:ext cx="194310" cy="356800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6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16DBF-FC59-5821-0D71-DFBF7450BD2C}"/>
              </a:ext>
            </a:extLst>
          </p:cNvPr>
          <p:cNvSpPr txBox="1"/>
          <p:nvPr/>
        </p:nvSpPr>
        <p:spPr>
          <a:xfrm>
            <a:off x="792624" y="1955581"/>
            <a:ext cx="3542482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DE" sz="2592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DATA OVERVIEW</a:t>
            </a:r>
            <a:endParaRPr lang="en-DE" sz="3200" b="1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CCFF5-931E-F236-A06A-EFDC9A589466}"/>
              </a:ext>
            </a:extLst>
          </p:cNvPr>
          <p:cNvSpPr txBox="1"/>
          <p:nvPr/>
        </p:nvSpPr>
        <p:spPr>
          <a:xfrm>
            <a:off x="643467" y="1228440"/>
            <a:ext cx="1211902" cy="24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DE" sz="972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CONT</a:t>
            </a:r>
            <a:endParaRPr lang="en-DE" sz="1200">
              <a:latin typeface="Century Gothic" panose="020B0502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C14323-80B6-4D90-1E57-D33353FA8B0A}"/>
              </a:ext>
            </a:extLst>
          </p:cNvPr>
          <p:cNvSpPr/>
          <p:nvPr/>
        </p:nvSpPr>
        <p:spPr>
          <a:xfrm>
            <a:off x="1161871" y="3324835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G Rated Movies: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178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F77CA-7F4D-E972-F5BC-38DC124998D8}"/>
              </a:ext>
            </a:extLst>
          </p:cNvPr>
          <p:cNvSpPr/>
          <p:nvPr/>
        </p:nvSpPr>
        <p:spPr>
          <a:xfrm>
            <a:off x="2715050" y="335118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PG Rated Movies: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194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2302CF-4ADC-21B7-8F65-E9FD3144CFA5}"/>
              </a:ext>
            </a:extLst>
          </p:cNvPr>
          <p:cNvSpPr/>
          <p:nvPr/>
        </p:nvSpPr>
        <p:spPr>
          <a:xfrm>
            <a:off x="4268228" y="335118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PG-13 Rated Movies: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223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E88B0A-C53B-B892-904E-A81245CEF223}"/>
              </a:ext>
            </a:extLst>
          </p:cNvPr>
          <p:cNvSpPr/>
          <p:nvPr/>
        </p:nvSpPr>
        <p:spPr>
          <a:xfrm>
            <a:off x="5897607" y="335118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R Rated Movies: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195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5C893D-6D07-7844-9BF5-2E0F49314C97}"/>
              </a:ext>
            </a:extLst>
          </p:cNvPr>
          <p:cNvSpPr/>
          <p:nvPr/>
        </p:nvSpPr>
        <p:spPr>
          <a:xfrm>
            <a:off x="8699977" y="335118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Genres: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20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560D53-E112-5005-A103-CE9D6877A172}"/>
              </a:ext>
            </a:extLst>
          </p:cNvPr>
          <p:cNvSpPr/>
          <p:nvPr/>
        </p:nvSpPr>
        <p:spPr>
          <a:xfrm>
            <a:off x="2345400" y="479006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Total Number of Customers: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599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CCE7FC-7F7C-F3B6-AFB5-518310EF9E1B}"/>
              </a:ext>
            </a:extLst>
          </p:cNvPr>
          <p:cNvSpPr/>
          <p:nvPr/>
        </p:nvSpPr>
        <p:spPr>
          <a:xfrm>
            <a:off x="4020714" y="4864638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Active Customers: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584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D5BBE4-1E5D-F3D2-FCAC-E37042F21740}"/>
              </a:ext>
            </a:extLst>
          </p:cNvPr>
          <p:cNvSpPr/>
          <p:nvPr/>
        </p:nvSpPr>
        <p:spPr>
          <a:xfrm>
            <a:off x="5792902" y="4864638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Inactive Customers: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15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23F6D-80A5-6BDF-E5E0-59BBD4AA4FA5}"/>
              </a:ext>
            </a:extLst>
          </p:cNvPr>
          <p:cNvSpPr/>
          <p:nvPr/>
        </p:nvSpPr>
        <p:spPr>
          <a:xfrm>
            <a:off x="7613727" y="4883776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Countries w/ Customers: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109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966E33-DC8A-CC1F-7A60-313921E3F597}"/>
              </a:ext>
            </a:extLst>
          </p:cNvPr>
          <p:cNvSpPr/>
          <p:nvPr/>
        </p:nvSpPr>
        <p:spPr>
          <a:xfrm>
            <a:off x="7298792" y="3351180"/>
            <a:ext cx="1183529" cy="74578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of 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NC-17 Rated Movies:</a:t>
            </a:r>
          </a:p>
          <a:p>
            <a:pPr algn="ctr" defTabSz="740664">
              <a:spcAft>
                <a:spcPts val="600"/>
              </a:spcAft>
            </a:pPr>
            <a:r>
              <a:rPr lang="en-US" sz="972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210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70A9A-BA12-974E-8F97-A03FF6BD5A6D}"/>
              </a:ext>
            </a:extLst>
          </p:cNvPr>
          <p:cNvSpPr txBox="1"/>
          <p:nvPr/>
        </p:nvSpPr>
        <p:spPr>
          <a:xfrm>
            <a:off x="5109939" y="2851091"/>
            <a:ext cx="3001787" cy="2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89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PG-13 and NC-17 movies make up the bulk of our catalogue.</a:t>
            </a:r>
            <a:endParaRPr lang="en-US" sz="11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08825-8BEC-7D19-AC4E-1804C18DB7EC}"/>
              </a:ext>
            </a:extLst>
          </p:cNvPr>
          <p:cNvCxnSpPr/>
          <p:nvPr/>
        </p:nvCxnSpPr>
        <p:spPr>
          <a:xfrm flipV="1">
            <a:off x="5015635" y="3055615"/>
            <a:ext cx="188609" cy="269220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65EBD8-3C82-312A-8E2A-F98B58303029}"/>
              </a:ext>
            </a:extLst>
          </p:cNvPr>
          <p:cNvCxnSpPr>
            <a:cxnSpLocks/>
          </p:cNvCxnSpPr>
          <p:nvPr/>
        </p:nvCxnSpPr>
        <p:spPr>
          <a:xfrm flipH="1" flipV="1">
            <a:off x="7858943" y="3055615"/>
            <a:ext cx="139835" cy="269220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06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78FD1E94-B12F-434F-8027-5DBEAC55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BA61D-A615-6BFA-5347-1B07D86EE9F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GROSSING FILMS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40A32-D27D-12A1-3692-59261AF74032}"/>
              </a:ext>
            </a:extLst>
          </p:cNvPr>
          <p:cNvSpPr txBox="1"/>
          <p:nvPr/>
        </p:nvSpPr>
        <p:spPr>
          <a:xfrm>
            <a:off x="1582833" y="2011729"/>
            <a:ext cx="45630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31520"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Its important to analyze which movies bring in the least and most revenue gain to create the most profitable online catalogue</a:t>
            </a: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FF21B-E560-65F5-AC43-36FEFB1F2171}"/>
              </a:ext>
            </a:extLst>
          </p:cNvPr>
          <p:cNvSpPr txBox="1"/>
          <p:nvPr/>
        </p:nvSpPr>
        <p:spPr>
          <a:xfrm>
            <a:off x="1582833" y="2927998"/>
            <a:ext cx="4883715" cy="275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The following films brought in the most amount of revenue: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Telegraph Voyage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Zorro Ark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Wife Turn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Innocent Usual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Hustler Party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Saturday Lambs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These films must be included in our online catalogue</a:t>
            </a: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</a:pP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5D269-43CF-BA4C-0E38-ECE98767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45854" y="2011729"/>
            <a:ext cx="4278046" cy="4481146"/>
          </a:xfrm>
          <a:prstGeom prst="rect">
            <a:avLst/>
          </a:prstGeom>
        </p:spPr>
      </p:pic>
      <p:pic>
        <p:nvPicPr>
          <p:cNvPr id="7" name="Picture 6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6195E5BB-2312-4E97-8813-D2E590CA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23"/>
          <a:stretch/>
        </p:blipFill>
        <p:spPr>
          <a:xfrm>
            <a:off x="10723376" y="1933493"/>
            <a:ext cx="757590" cy="9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5BC92-D97D-9EE2-A2E2-69314F947DC1}"/>
              </a:ext>
            </a:extLst>
          </p:cNvPr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latin typeface="+mj-lt"/>
                <a:ea typeface="+mj-ea"/>
                <a:cs typeface="+mj-cs"/>
              </a:rPr>
              <a:t>LOWEST GROSSING FILMS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99F0A-39FB-7A46-0EF6-5D84C0B0EA40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The following films brought in the least amount of revenue: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Treatment Jekyll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Cruelty Unforgiven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Young Language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Rebel Airport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Freedom Cleopatra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Texas Watch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Oklahoma Jumanji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Duffel </a:t>
            </a:r>
            <a:r>
              <a:rPr lang="en-US" sz="1400" dirty="0" err="1">
                <a:solidFill>
                  <a:schemeClr val="tx2"/>
                </a:solidFill>
              </a:rPr>
              <a:t>Apocalpyse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6278E-7E1F-4E87-7A76-FAA00FF7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434270" y="1759349"/>
            <a:ext cx="919529" cy="114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B4CA1-81C1-4ECD-10C4-8DA8592F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666213" y="1543730"/>
            <a:ext cx="4170514" cy="47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3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EA189-5703-8E8A-0B23-3F72D49B886A}"/>
              </a:ext>
            </a:extLst>
          </p:cNvPr>
          <p:cNvSpPr txBox="1"/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RATING POPULARITY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aph showing a number of rentals&#10;&#10;Description automatically generated with low confidence">
            <a:extLst>
              <a:ext uri="{FF2B5EF4-FFF2-40B4-BE49-F238E27FC236}">
                <a16:creationId xmlns:a16="http://schemas.microsoft.com/office/drawing/2014/main" id="{E017A075-A462-42B9-2612-95ABE210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60" y="704504"/>
            <a:ext cx="9314879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B8F54-BFCF-3471-7E8A-6348C40F799D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When we analyzed rental rates of each movie rating, we discovered that PG-13 movies are the most popular amongst our costumers, while G-rated movies are the least popular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10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888715-20C3-8B18-9D58-08DE6D0F91B2}"/>
              </a:ext>
            </a:extLst>
          </p:cNvPr>
          <p:cNvSpPr txBox="1"/>
          <p:nvPr/>
        </p:nvSpPr>
        <p:spPr>
          <a:xfrm>
            <a:off x="1447226" y="4879531"/>
            <a:ext cx="5050299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2656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REVENUE BY GENRE</a:t>
            </a:r>
            <a:endParaRPr lang="en-DE" sz="3200" b="1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763A9-6747-1D4E-E1EC-59E68B3F6944}"/>
              </a:ext>
            </a:extLst>
          </p:cNvPr>
          <p:cNvSpPr txBox="1"/>
          <p:nvPr/>
        </p:nvSpPr>
        <p:spPr>
          <a:xfrm>
            <a:off x="7217077" y="4520106"/>
            <a:ext cx="3527697" cy="154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Upon analyzing the revenue by genre, these are the most popular genres:</a:t>
            </a:r>
          </a:p>
          <a:p>
            <a:pPr indent="-228600">
              <a:lnSpc>
                <a:spcPct val="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Sports</a:t>
            </a:r>
          </a:p>
          <a:p>
            <a:pPr indent="-228600">
              <a:lnSpc>
                <a:spcPct val="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Sci-Fi</a:t>
            </a:r>
          </a:p>
          <a:p>
            <a:pPr indent="-228600">
              <a:lnSpc>
                <a:spcPct val="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Animation</a:t>
            </a:r>
          </a:p>
          <a:p>
            <a:pPr indent="-228600">
              <a:lnSpc>
                <a:spcPct val="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Drama</a:t>
            </a:r>
          </a:p>
          <a:p>
            <a:pPr indent="-228600">
              <a:lnSpc>
                <a:spcPct val="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Comedy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D9966-1761-D688-A686-018C97F9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0356" y="643466"/>
            <a:ext cx="6150788" cy="38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894</Words>
  <Application>Microsoft Macintosh PowerPoint</Application>
  <PresentationFormat>Widescreen</PresentationFormat>
  <Paragraphs>204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Kwame Agyare Gyasi</dc:creator>
  <cp:lastModifiedBy>Kwame Agyare Gyasi</cp:lastModifiedBy>
  <cp:revision>4</cp:revision>
  <dcterms:created xsi:type="dcterms:W3CDTF">2023-06-20T10:20:25Z</dcterms:created>
  <dcterms:modified xsi:type="dcterms:W3CDTF">2023-06-21T10:15:26Z</dcterms:modified>
</cp:coreProperties>
</file>